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8.jpeg" ContentType="image/jpeg"/>
  <Override PartName="/ppt/media/image11.png" ContentType="image/png"/>
  <Override PartName="/ppt/media/image7.png" ContentType="image/png"/>
  <Override PartName="/ppt/media/image16.png" ContentType="image/png"/>
  <Override PartName="/ppt/media/image13.png" ContentType="image/png"/>
  <Override PartName="/ppt/media/image6.jpeg" ContentType="image/jpeg"/>
  <Override PartName="/ppt/media/image1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4.jpeg" ContentType="image/jpeg"/>
  <Override PartName="/ppt/media/image15.png" ContentType="image/png"/>
  <Override PartName="/ppt/media/image5.jpeg" ContentType="image/jpeg"/>
  <Override PartName="/ppt/media/image14.png" ContentType="image/png"/>
  <Override PartName="/ppt/media/image2.jpeg" ContentType="image/jpeg"/>
  <Override PartName="/ppt/media/image9.jpeg" ContentType="image/jpeg"/>
  <Override PartName="/ppt/media/image10.jpeg" ContentType="image/jpeg"/>
  <Override PartName="/ppt/media/image20.png" ContentType="image/png"/>
  <Override PartName="/ppt/media/image18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" Target="slides/slide1.xml"/><Relationship Id="rId24" Type="http://schemas.openxmlformats.org/officeDocument/2006/relationships/slide" Target="slides/slide2.xml"/><Relationship Id="rId25" Type="http://schemas.openxmlformats.org/officeDocument/2006/relationships/slide" Target="slides/slide3.xml"/><Relationship Id="rId26" Type="http://schemas.openxmlformats.org/officeDocument/2006/relationships/slide" Target="slides/slide4.xml"/><Relationship Id="rId27" Type="http://schemas.openxmlformats.org/officeDocument/2006/relationships/slide" Target="slides/slide5.xml"/><Relationship Id="rId28" Type="http://schemas.openxmlformats.org/officeDocument/2006/relationships/slide" Target="slides/slide6.xml"/><Relationship Id="rId29" Type="http://schemas.openxmlformats.org/officeDocument/2006/relationships/slide" Target="slides/slide7.xml"/><Relationship Id="rId30" Type="http://schemas.openxmlformats.org/officeDocument/2006/relationships/slide" Target="slides/slide8.xml"/><Relationship Id="rId31" Type="http://schemas.openxmlformats.org/officeDocument/2006/relationships/slide" Target="slides/slide9.xml"/><Relationship Id="rId32" Type="http://schemas.openxmlformats.org/officeDocument/2006/relationships/slide" Target="slides/slide10.xml"/><Relationship Id="rId33" Type="http://schemas.openxmlformats.org/officeDocument/2006/relationships/slide" Target="slides/slide11.xml"/><Relationship Id="rId34" Type="http://schemas.openxmlformats.org/officeDocument/2006/relationships/slide" Target="slides/slide12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Рисунок в центре + врезк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Диаграмма + текс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&quot;Дорожная карта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+ ненумер.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+ нумерованный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росто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+ текст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лев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в центре + врезк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6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8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8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9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9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10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10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1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0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1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sp>
        <p:nvSpPr>
          <p:cNvPr id="2" name="Прямоугольник 4"/>
          <p:cNvSpPr/>
          <p:nvPr/>
        </p:nvSpPr>
        <p:spPr>
          <a:xfrm>
            <a:off x="8204040" y="0"/>
            <a:ext cx="3986640" cy="36838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pic>
        <p:nvPicPr>
          <p:cNvPr id="3" name="Рисунок 7" descr=""/>
          <p:cNvPicPr/>
          <p:nvPr/>
        </p:nvPicPr>
        <p:blipFill>
          <a:blip r:embed="rId3"/>
          <a:stretch/>
        </p:blipFill>
        <p:spPr>
          <a:xfrm>
            <a:off x="0" y="0"/>
            <a:ext cx="8202960" cy="6856920"/>
          </a:xfrm>
          <a:prstGeom prst="rect">
            <a:avLst/>
          </a:prstGeom>
          <a:ln w="0">
            <a:noFill/>
          </a:ln>
        </p:spPr>
      </p:pic>
      <p:sp>
        <p:nvSpPr>
          <p:cNvPr id="4" name="Прямоугольник 5"/>
          <p:cNvSpPr/>
          <p:nvPr/>
        </p:nvSpPr>
        <p:spPr>
          <a:xfrm>
            <a:off x="8204040" y="6200640"/>
            <a:ext cx="3986640" cy="6562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5" name="Прямоугольник 6"/>
          <p:cNvSpPr/>
          <p:nvPr/>
        </p:nvSpPr>
        <p:spPr>
          <a:xfrm>
            <a:off x="8204040" y="396720"/>
            <a:ext cx="3986640" cy="113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6" name="Прямоугольник 9"/>
          <p:cNvSpPr/>
          <p:nvPr/>
        </p:nvSpPr>
        <p:spPr>
          <a:xfrm>
            <a:off x="1086840" y="3684960"/>
            <a:ext cx="711612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7" name="Прямоугольник 8"/>
          <p:cNvSpPr/>
          <p:nvPr/>
        </p:nvSpPr>
        <p:spPr>
          <a:xfrm>
            <a:off x="1168560" y="3746520"/>
            <a:ext cx="11022480" cy="2386440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pic>
        <p:nvPicPr>
          <p:cNvPr id="8" name="Рисунок 10" descr=""/>
          <p:cNvPicPr/>
          <p:nvPr/>
        </p:nvPicPr>
        <p:blipFill>
          <a:blip r:embed="rId4"/>
          <a:stretch/>
        </p:blipFill>
        <p:spPr>
          <a:xfrm>
            <a:off x="7912080" y="-267480"/>
            <a:ext cx="4571280" cy="246780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30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pic>
        <p:nvPicPr>
          <p:cNvPr id="31" name="Рисунок 3" descr=""/>
          <p:cNvPicPr/>
          <p:nvPr/>
        </p:nvPicPr>
        <p:blipFill>
          <a:blip r:embed="rId3"/>
          <a:stretch/>
        </p:blipFill>
        <p:spPr>
          <a:xfrm>
            <a:off x="0" y="1213200"/>
            <a:ext cx="7621560" cy="2016360"/>
          </a:xfrm>
          <a:prstGeom prst="rect">
            <a:avLst/>
          </a:prstGeom>
          <a:ln w="0">
            <a:noFill/>
          </a:ln>
        </p:spPr>
      </p:pic>
      <p:sp>
        <p:nvSpPr>
          <p:cNvPr id="32" name="Прямоугольник: один усеченный угол 11"/>
          <p:cNvSpPr/>
          <p:nvPr/>
        </p:nvSpPr>
        <p:spPr>
          <a:xfrm>
            <a:off x="7833240" y="1213200"/>
            <a:ext cx="3932280" cy="5330160"/>
          </a:xfrm>
          <a:prstGeom prst="snip1Rect">
            <a:avLst>
              <a:gd name="adj" fmla="val 12725"/>
            </a:avLst>
          </a:prstGeom>
          <a:solidFill>
            <a:srgbClr val="f8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Open Sans"/>
              </a:rPr>
              <a:t>         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34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36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sp>
        <p:nvSpPr>
          <p:cNvPr id="37" name="Прямоугольник 4"/>
          <p:cNvSpPr/>
          <p:nvPr/>
        </p:nvSpPr>
        <p:spPr>
          <a:xfrm>
            <a:off x="8204040" y="0"/>
            <a:ext cx="3986640" cy="3683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pic>
        <p:nvPicPr>
          <p:cNvPr id="38" name="Рисунок 7" descr=""/>
          <p:cNvPicPr/>
          <p:nvPr/>
        </p:nvPicPr>
        <p:blipFill>
          <a:blip r:embed="rId3"/>
          <a:stretch/>
        </p:blipFill>
        <p:spPr>
          <a:xfrm>
            <a:off x="0" y="0"/>
            <a:ext cx="8202960" cy="6856920"/>
          </a:xfrm>
          <a:prstGeom prst="rect">
            <a:avLst/>
          </a:prstGeom>
          <a:ln w="0">
            <a:noFill/>
          </a:ln>
        </p:spPr>
      </p:pic>
      <p:sp>
        <p:nvSpPr>
          <p:cNvPr id="39" name="Прямоугольник 5"/>
          <p:cNvSpPr/>
          <p:nvPr/>
        </p:nvSpPr>
        <p:spPr>
          <a:xfrm>
            <a:off x="8204040" y="6200640"/>
            <a:ext cx="3986640" cy="656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40" name="Прямоугольник 9"/>
          <p:cNvSpPr/>
          <p:nvPr/>
        </p:nvSpPr>
        <p:spPr>
          <a:xfrm>
            <a:off x="1086840" y="3684960"/>
            <a:ext cx="711612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41" name="Прямоугольник 8"/>
          <p:cNvSpPr/>
          <p:nvPr/>
        </p:nvSpPr>
        <p:spPr>
          <a:xfrm>
            <a:off x="1168560" y="3746520"/>
            <a:ext cx="11022480" cy="2386440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pic>
        <p:nvPicPr>
          <p:cNvPr id="42" name="Рисунок 10" descr=""/>
          <p:cNvPicPr/>
          <p:nvPr/>
        </p:nvPicPr>
        <p:blipFill>
          <a:blip r:embed="rId4"/>
          <a:stretch/>
        </p:blipFill>
        <p:spPr>
          <a:xfrm>
            <a:off x="7912080" y="-646920"/>
            <a:ext cx="4571280" cy="24678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44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cxnSp>
        <p:nvCxnSpPr>
          <p:cNvPr id="45" name="Соединительная линия уступом 5"/>
          <p:cNvCxnSpPr/>
          <p:nvPr/>
        </p:nvCxnSpPr>
        <p:spPr>
          <a:xfrm>
            <a:off x="165600" y="1417320"/>
            <a:ext cx="11756880" cy="1195200"/>
          </a:xfrm>
          <a:prstGeom prst="bentConnector2">
            <a:avLst/>
          </a:prstGeom>
          <a:ln w="0">
            <a:solidFill>
              <a:srgbClr val="696969"/>
            </a:solidFill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47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sp>
        <p:nvSpPr>
          <p:cNvPr id="48" name="Прямоугольник 12"/>
          <p:cNvSpPr/>
          <p:nvPr/>
        </p:nvSpPr>
        <p:spPr>
          <a:xfrm>
            <a:off x="0" y="0"/>
            <a:ext cx="12191040" cy="11235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49" name="Прямоугольник 13"/>
          <p:cNvSpPr/>
          <p:nvPr/>
        </p:nvSpPr>
        <p:spPr>
          <a:xfrm>
            <a:off x="0" y="5360040"/>
            <a:ext cx="12191040" cy="14968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50" name="Прямоугольник 9"/>
          <p:cNvSpPr/>
          <p:nvPr/>
        </p:nvSpPr>
        <p:spPr>
          <a:xfrm>
            <a:off x="0" y="1179000"/>
            <a:ext cx="12191040" cy="4121280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51" name="Прямоугольник 3"/>
          <p:cNvSpPr/>
          <p:nvPr/>
        </p:nvSpPr>
        <p:spPr>
          <a:xfrm>
            <a:off x="574560" y="1354680"/>
            <a:ext cx="18414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pc="-1" strike="noStrike">
                <a:solidFill>
                  <a:schemeClr val="lt1"/>
                </a:solidFill>
                <a:latin typeface="Open Sans Extrabold"/>
                <a:ea typeface="Open Sans Extrabold"/>
              </a:rPr>
              <a:t>Контакты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Рисунок 8" descr=""/>
          <p:cNvPicPr/>
          <p:nvPr/>
        </p:nvPicPr>
        <p:blipFill>
          <a:blip r:embed="rId3"/>
          <a:stretch/>
        </p:blipFill>
        <p:spPr>
          <a:xfrm>
            <a:off x="-232920" y="-788400"/>
            <a:ext cx="5002200" cy="27003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54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sp>
        <p:nvSpPr>
          <p:cNvPr id="55" name="Прямоугольник 9"/>
          <p:cNvSpPr/>
          <p:nvPr/>
        </p:nvSpPr>
        <p:spPr>
          <a:xfrm>
            <a:off x="0" y="1179000"/>
            <a:ext cx="12191040" cy="4121280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56" name="Прямоугольник 12"/>
          <p:cNvSpPr/>
          <p:nvPr/>
        </p:nvSpPr>
        <p:spPr>
          <a:xfrm>
            <a:off x="0" y="0"/>
            <a:ext cx="12191040" cy="11235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57" name="Прямоугольник 13"/>
          <p:cNvSpPr/>
          <p:nvPr/>
        </p:nvSpPr>
        <p:spPr>
          <a:xfrm>
            <a:off x="0" y="5360040"/>
            <a:ext cx="12191040" cy="14968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pic>
        <p:nvPicPr>
          <p:cNvPr id="58" name="Рисунок 6" descr=""/>
          <p:cNvPicPr/>
          <p:nvPr/>
        </p:nvPicPr>
        <p:blipFill>
          <a:blip r:embed="rId3"/>
          <a:stretch/>
        </p:blipFill>
        <p:spPr>
          <a:xfrm>
            <a:off x="5187240" y="1179000"/>
            <a:ext cx="7003800" cy="4121280"/>
          </a:xfrm>
          <a:prstGeom prst="rect">
            <a:avLst/>
          </a:prstGeom>
          <a:ln w="0">
            <a:noFill/>
          </a:ln>
        </p:spPr>
      </p:pic>
      <p:pic>
        <p:nvPicPr>
          <p:cNvPr id="59" name="Рисунок 1" descr=""/>
          <p:cNvPicPr/>
          <p:nvPr/>
        </p:nvPicPr>
        <p:blipFill>
          <a:blip r:embed="rId4"/>
          <a:stretch/>
        </p:blipFill>
        <p:spPr>
          <a:xfrm>
            <a:off x="-232920" y="-788400"/>
            <a:ext cx="5002200" cy="27003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61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sp>
        <p:nvSpPr>
          <p:cNvPr id="62" name="Прямоугольник 9"/>
          <p:cNvSpPr/>
          <p:nvPr/>
        </p:nvSpPr>
        <p:spPr>
          <a:xfrm>
            <a:off x="0" y="1179000"/>
            <a:ext cx="12191040" cy="4121280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63" name="Прямоугольник 12"/>
          <p:cNvSpPr/>
          <p:nvPr/>
        </p:nvSpPr>
        <p:spPr>
          <a:xfrm>
            <a:off x="0" y="0"/>
            <a:ext cx="12191040" cy="1123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64" name="Прямоугольник 13"/>
          <p:cNvSpPr/>
          <p:nvPr/>
        </p:nvSpPr>
        <p:spPr>
          <a:xfrm>
            <a:off x="0" y="5360040"/>
            <a:ext cx="12191040" cy="1496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pic>
        <p:nvPicPr>
          <p:cNvPr id="65" name="Рисунок 6" descr=""/>
          <p:cNvPicPr/>
          <p:nvPr/>
        </p:nvPicPr>
        <p:blipFill>
          <a:blip r:embed="rId3"/>
          <a:stretch/>
        </p:blipFill>
        <p:spPr>
          <a:xfrm>
            <a:off x="5187240" y="1179000"/>
            <a:ext cx="7003800" cy="4121280"/>
          </a:xfrm>
          <a:prstGeom prst="rect">
            <a:avLst/>
          </a:prstGeom>
          <a:ln w="0">
            <a:noFill/>
          </a:ln>
        </p:spPr>
      </p:pic>
      <p:pic>
        <p:nvPicPr>
          <p:cNvPr id="66" name="Рисунок 7" descr=""/>
          <p:cNvPicPr/>
          <p:nvPr/>
        </p:nvPicPr>
        <p:blipFill>
          <a:blip r:embed="rId4"/>
          <a:stretch/>
        </p:blipFill>
        <p:spPr>
          <a:xfrm>
            <a:off x="-317520" y="-672120"/>
            <a:ext cx="4571280" cy="24678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68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sp>
        <p:nvSpPr>
          <p:cNvPr id="69" name="Прямоугольник 9"/>
          <p:cNvSpPr/>
          <p:nvPr/>
        </p:nvSpPr>
        <p:spPr>
          <a:xfrm>
            <a:off x="0" y="1179000"/>
            <a:ext cx="12191040" cy="4121280"/>
          </a:xfrm>
          <a:prstGeom prst="rect">
            <a:avLst/>
          </a:prstGeom>
          <a:solidFill>
            <a:srgbClr val="d3b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70" name="Прямоугольник 12"/>
          <p:cNvSpPr/>
          <p:nvPr/>
        </p:nvSpPr>
        <p:spPr>
          <a:xfrm>
            <a:off x="0" y="0"/>
            <a:ext cx="12191040" cy="11235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71" name="Прямоугольник 13"/>
          <p:cNvSpPr/>
          <p:nvPr/>
        </p:nvSpPr>
        <p:spPr>
          <a:xfrm>
            <a:off x="0" y="5360040"/>
            <a:ext cx="12191040" cy="14968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pic>
        <p:nvPicPr>
          <p:cNvPr id="72" name="Рисунок 6" descr=""/>
          <p:cNvPicPr/>
          <p:nvPr/>
        </p:nvPicPr>
        <p:blipFill>
          <a:blip r:embed="rId3"/>
          <a:stretch/>
        </p:blipFill>
        <p:spPr>
          <a:xfrm>
            <a:off x="5945760" y="1179000"/>
            <a:ext cx="6244920" cy="4121280"/>
          </a:xfrm>
          <a:prstGeom prst="rect">
            <a:avLst/>
          </a:prstGeom>
          <a:ln w="0">
            <a:noFill/>
          </a:ln>
        </p:spPr>
      </p:pic>
      <p:pic>
        <p:nvPicPr>
          <p:cNvPr id="73" name="Рисунок 7" descr=""/>
          <p:cNvPicPr/>
          <p:nvPr/>
        </p:nvPicPr>
        <p:blipFill>
          <a:blip r:embed="rId4"/>
          <a:stretch/>
        </p:blipFill>
        <p:spPr>
          <a:xfrm>
            <a:off x="-232920" y="-788400"/>
            <a:ext cx="5002200" cy="27003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75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sp>
        <p:nvSpPr>
          <p:cNvPr id="76" name="Прямоугольник 9"/>
          <p:cNvSpPr/>
          <p:nvPr/>
        </p:nvSpPr>
        <p:spPr>
          <a:xfrm>
            <a:off x="0" y="1179000"/>
            <a:ext cx="12191040" cy="4121280"/>
          </a:xfrm>
          <a:prstGeom prst="rect">
            <a:avLst/>
          </a:prstGeom>
          <a:solidFill>
            <a:srgbClr val="d3b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77" name="Прямоугольник 12"/>
          <p:cNvSpPr/>
          <p:nvPr/>
        </p:nvSpPr>
        <p:spPr>
          <a:xfrm>
            <a:off x="0" y="0"/>
            <a:ext cx="12191040" cy="1123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78" name="Прямоугольник 13"/>
          <p:cNvSpPr/>
          <p:nvPr/>
        </p:nvSpPr>
        <p:spPr>
          <a:xfrm>
            <a:off x="0" y="5360040"/>
            <a:ext cx="12191040" cy="1496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pic>
        <p:nvPicPr>
          <p:cNvPr id="79" name="Рисунок 6" descr=""/>
          <p:cNvPicPr/>
          <p:nvPr/>
        </p:nvPicPr>
        <p:blipFill>
          <a:blip r:embed="rId3"/>
          <a:stretch/>
        </p:blipFill>
        <p:spPr>
          <a:xfrm>
            <a:off x="5945760" y="1179000"/>
            <a:ext cx="6244920" cy="4121280"/>
          </a:xfrm>
          <a:prstGeom prst="rect">
            <a:avLst/>
          </a:prstGeom>
          <a:ln w="0">
            <a:noFill/>
          </a:ln>
        </p:spPr>
      </p:pic>
      <p:pic>
        <p:nvPicPr>
          <p:cNvPr id="80" name="Рисунок 10" descr=""/>
          <p:cNvPicPr/>
          <p:nvPr/>
        </p:nvPicPr>
        <p:blipFill>
          <a:blip r:embed="rId4"/>
          <a:stretch/>
        </p:blipFill>
        <p:spPr>
          <a:xfrm>
            <a:off x="-317520" y="-672120"/>
            <a:ext cx="4571280" cy="24678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82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sp>
        <p:nvSpPr>
          <p:cNvPr id="83" name="Прямоугольник 9"/>
          <p:cNvSpPr/>
          <p:nvPr/>
        </p:nvSpPr>
        <p:spPr>
          <a:xfrm>
            <a:off x="0" y="1179000"/>
            <a:ext cx="12191040" cy="4121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84" name="Прямоугольник 12"/>
          <p:cNvSpPr/>
          <p:nvPr/>
        </p:nvSpPr>
        <p:spPr>
          <a:xfrm>
            <a:off x="0" y="0"/>
            <a:ext cx="12191040" cy="11235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85" name="Прямоугольник 13"/>
          <p:cNvSpPr/>
          <p:nvPr/>
        </p:nvSpPr>
        <p:spPr>
          <a:xfrm>
            <a:off x="0" y="5360040"/>
            <a:ext cx="12191040" cy="14968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pic>
        <p:nvPicPr>
          <p:cNvPr id="86" name="Рисунок 140" descr=""/>
          <p:cNvPicPr/>
          <p:nvPr/>
        </p:nvPicPr>
        <p:blipFill>
          <a:blip r:embed="rId3"/>
          <a:stretch/>
        </p:blipFill>
        <p:spPr>
          <a:xfrm>
            <a:off x="6008760" y="1179000"/>
            <a:ext cx="6182280" cy="4121280"/>
          </a:xfrm>
          <a:prstGeom prst="rect">
            <a:avLst/>
          </a:prstGeom>
          <a:ln w="0">
            <a:noFill/>
          </a:ln>
        </p:spPr>
      </p:pic>
      <p:pic>
        <p:nvPicPr>
          <p:cNvPr id="87" name="Рисунок 6" descr=""/>
          <p:cNvPicPr/>
          <p:nvPr/>
        </p:nvPicPr>
        <p:blipFill>
          <a:blip r:embed="rId4"/>
          <a:stretch/>
        </p:blipFill>
        <p:spPr>
          <a:xfrm>
            <a:off x="-232920" y="-788400"/>
            <a:ext cx="5002200" cy="27003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12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89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sp>
        <p:nvSpPr>
          <p:cNvPr id="90" name="Прямоугольник 9"/>
          <p:cNvSpPr/>
          <p:nvPr/>
        </p:nvSpPr>
        <p:spPr>
          <a:xfrm>
            <a:off x="0" y="1179000"/>
            <a:ext cx="12191040" cy="4121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91" name="Прямоугольник 12"/>
          <p:cNvSpPr/>
          <p:nvPr/>
        </p:nvSpPr>
        <p:spPr>
          <a:xfrm>
            <a:off x="0" y="0"/>
            <a:ext cx="12191040" cy="1123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92" name="Прямоугольник 13"/>
          <p:cNvSpPr/>
          <p:nvPr/>
        </p:nvSpPr>
        <p:spPr>
          <a:xfrm>
            <a:off x="0" y="5360040"/>
            <a:ext cx="12191040" cy="1496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grpSp>
        <p:nvGrpSpPr>
          <p:cNvPr id="93" name="Группа 52"/>
          <p:cNvGrpSpPr/>
          <p:nvPr/>
        </p:nvGrpSpPr>
        <p:grpSpPr>
          <a:xfrm>
            <a:off x="9142920" y="0"/>
            <a:ext cx="2528640" cy="1474560"/>
            <a:chOff x="9142920" y="0"/>
            <a:chExt cx="2528640" cy="1474560"/>
          </a:xfrm>
        </p:grpSpPr>
        <p:cxnSp>
          <p:nvCxnSpPr>
            <p:cNvPr id="94" name="Прямая соединительная линия 54"/>
            <p:cNvCxnSpPr/>
            <p:nvPr/>
          </p:nvCxnSpPr>
          <p:spPr>
            <a:xfrm flipV="1">
              <a:off x="9142920" y="0"/>
              <a:ext cx="83448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95" name="Прямая соединительная линия 56"/>
            <p:cNvCxnSpPr/>
            <p:nvPr/>
          </p:nvCxnSpPr>
          <p:spPr>
            <a:xfrm flipV="1">
              <a:off x="9257400" y="0"/>
              <a:ext cx="83448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96" name="Прямая соединительная линия 57"/>
            <p:cNvCxnSpPr/>
            <p:nvPr/>
          </p:nvCxnSpPr>
          <p:spPr>
            <a:xfrm flipV="1">
              <a:off x="9364680" y="0"/>
              <a:ext cx="83448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97" name="Прямая соединительная линия 58"/>
            <p:cNvCxnSpPr/>
            <p:nvPr/>
          </p:nvCxnSpPr>
          <p:spPr>
            <a:xfrm flipV="1">
              <a:off x="9479160" y="0"/>
              <a:ext cx="83448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98" name="Прямая соединительная линия 59"/>
            <p:cNvCxnSpPr/>
            <p:nvPr/>
          </p:nvCxnSpPr>
          <p:spPr>
            <a:xfrm flipV="1">
              <a:off x="9594360" y="0"/>
              <a:ext cx="83448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99" name="Прямая соединительная линия 60"/>
            <p:cNvCxnSpPr/>
            <p:nvPr/>
          </p:nvCxnSpPr>
          <p:spPr>
            <a:xfrm flipV="1">
              <a:off x="9709200" y="0"/>
              <a:ext cx="83412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100" name="Прямая соединительная линия 61"/>
            <p:cNvCxnSpPr/>
            <p:nvPr/>
          </p:nvCxnSpPr>
          <p:spPr>
            <a:xfrm flipV="1">
              <a:off x="9816480" y="0"/>
              <a:ext cx="83412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101" name="Прямая соединительная линия 62"/>
            <p:cNvCxnSpPr/>
            <p:nvPr/>
          </p:nvCxnSpPr>
          <p:spPr>
            <a:xfrm flipV="1">
              <a:off x="9930960" y="0"/>
              <a:ext cx="83412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102" name="Прямая соединительная линия 63"/>
            <p:cNvCxnSpPr/>
            <p:nvPr/>
          </p:nvCxnSpPr>
          <p:spPr>
            <a:xfrm flipV="1">
              <a:off x="10049760" y="0"/>
              <a:ext cx="83412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103" name="Прямая соединительная линия 64"/>
            <p:cNvCxnSpPr/>
            <p:nvPr/>
          </p:nvCxnSpPr>
          <p:spPr>
            <a:xfrm flipV="1">
              <a:off x="10164240" y="0"/>
              <a:ext cx="83412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104" name="Прямая соединительная линия 65"/>
            <p:cNvCxnSpPr/>
            <p:nvPr/>
          </p:nvCxnSpPr>
          <p:spPr>
            <a:xfrm flipV="1">
              <a:off x="10271520" y="0"/>
              <a:ext cx="83412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105" name="Прямая соединительная линия 66"/>
            <p:cNvCxnSpPr/>
            <p:nvPr/>
          </p:nvCxnSpPr>
          <p:spPr>
            <a:xfrm flipV="1">
              <a:off x="10386000" y="0"/>
              <a:ext cx="83412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106" name="Прямая соединительная линия 67"/>
            <p:cNvCxnSpPr/>
            <p:nvPr/>
          </p:nvCxnSpPr>
          <p:spPr>
            <a:xfrm flipV="1">
              <a:off x="10501200" y="0"/>
              <a:ext cx="83448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107" name="Прямая соединительная линия 68"/>
            <p:cNvCxnSpPr/>
            <p:nvPr/>
          </p:nvCxnSpPr>
          <p:spPr>
            <a:xfrm flipV="1">
              <a:off x="10615680" y="0"/>
              <a:ext cx="83448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108" name="Прямая соединительная линия 69"/>
            <p:cNvCxnSpPr/>
            <p:nvPr/>
          </p:nvCxnSpPr>
          <p:spPr>
            <a:xfrm flipV="1">
              <a:off x="10722960" y="0"/>
              <a:ext cx="83448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  <p:cxnSp>
          <p:nvCxnSpPr>
            <p:cNvPr id="109" name="Прямая соединительная линия 70"/>
            <p:cNvCxnSpPr/>
            <p:nvPr/>
          </p:nvCxnSpPr>
          <p:spPr>
            <a:xfrm flipV="1">
              <a:off x="10837440" y="0"/>
              <a:ext cx="834480" cy="1474920"/>
            </a:xfrm>
            <a:prstGeom prst="straightConnector1">
              <a:avLst/>
            </a:prstGeom>
            <a:ln w="12700">
              <a:solidFill>
                <a:srgbClr val="ffffff">
                  <a:alpha val="30000"/>
                </a:srgbClr>
              </a:solidFill>
              <a:round/>
            </a:ln>
          </p:spPr>
        </p:cxnSp>
      </p:grpSp>
      <p:pic>
        <p:nvPicPr>
          <p:cNvPr id="110" name="Рисунок 140" descr=""/>
          <p:cNvPicPr/>
          <p:nvPr/>
        </p:nvPicPr>
        <p:blipFill>
          <a:blip r:embed="rId3"/>
          <a:stretch/>
        </p:blipFill>
        <p:spPr>
          <a:xfrm>
            <a:off x="6008760" y="1179000"/>
            <a:ext cx="6182280" cy="4121280"/>
          </a:xfrm>
          <a:prstGeom prst="rect">
            <a:avLst/>
          </a:prstGeom>
          <a:ln w="0">
            <a:noFill/>
          </a:ln>
        </p:spPr>
      </p:pic>
      <p:pic>
        <p:nvPicPr>
          <p:cNvPr id="111" name="Рисунок 23" descr=""/>
          <p:cNvPicPr/>
          <p:nvPr/>
        </p:nvPicPr>
        <p:blipFill>
          <a:blip r:embed="rId4"/>
          <a:stretch/>
        </p:blipFill>
        <p:spPr>
          <a:xfrm>
            <a:off x="-317520" y="-672120"/>
            <a:ext cx="4571280" cy="24678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113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14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16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18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20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22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24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Прямая соединительная линия 4"/>
          <p:cNvCxnSpPr/>
          <p:nvPr/>
        </p:nvCxnSpPr>
        <p:spPr>
          <a:xfrm>
            <a:off x="0" y="163800"/>
            <a:ext cx="10549080" cy="1080"/>
          </a:xfrm>
          <a:prstGeom prst="straightConnector1">
            <a:avLst/>
          </a:prstGeom>
          <a:ln w="9525">
            <a:solidFill>
              <a:srgbClr val="923826"/>
            </a:solidFill>
            <a:round/>
          </a:ln>
        </p:spPr>
      </p:cxnSp>
      <p:pic>
        <p:nvPicPr>
          <p:cNvPr id="26" name="Рисунок 3" descr=""/>
          <p:cNvPicPr/>
          <p:nvPr/>
        </p:nvPicPr>
        <p:blipFill>
          <a:blip r:embed="rId2"/>
          <a:stretch/>
        </p:blipFill>
        <p:spPr>
          <a:xfrm>
            <a:off x="10343880" y="-309240"/>
            <a:ext cx="2043720" cy="1103040"/>
          </a:xfrm>
          <a:prstGeom prst="rect">
            <a:avLst/>
          </a:prstGeom>
          <a:ln w="0">
            <a:noFill/>
          </a:ln>
        </p:spPr>
      </p:pic>
      <p:pic>
        <p:nvPicPr>
          <p:cNvPr id="27" name="Рисунок 3" descr=""/>
          <p:cNvPicPr/>
          <p:nvPr/>
        </p:nvPicPr>
        <p:blipFill>
          <a:blip r:embed="rId3"/>
          <a:stretch/>
        </p:blipFill>
        <p:spPr>
          <a:xfrm>
            <a:off x="0" y="1213200"/>
            <a:ext cx="12202560" cy="2016360"/>
          </a:xfrm>
          <a:prstGeom prst="rect">
            <a:avLst/>
          </a:prstGeom>
          <a:ln w="0">
            <a:noFill/>
          </a:ln>
        </p:spPr>
      </p:pic>
      <p:sp>
        <p:nvSpPr>
          <p:cNvPr id="28" name="Прямоугольник: один усеченный угол 11"/>
          <p:cNvSpPr/>
          <p:nvPr/>
        </p:nvSpPr>
        <p:spPr>
          <a:xfrm>
            <a:off x="7833240" y="2560320"/>
            <a:ext cx="3932280" cy="3999240"/>
          </a:xfrm>
          <a:prstGeom prst="snip1Rect">
            <a:avLst>
              <a:gd name="adj" fmla="val 12725"/>
            </a:avLst>
          </a:prstGeom>
          <a:solidFill>
            <a:srgbClr val="f8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Open Sans"/>
              </a:rPr>
              <a:t>         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2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Прямоугольник 4"/>
          <p:cNvSpPr/>
          <p:nvPr/>
        </p:nvSpPr>
        <p:spPr>
          <a:xfrm>
            <a:off x="1712880" y="3957120"/>
            <a:ext cx="10222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Open Sans Extrabold"/>
                <a:ea typeface="Open Sans Extrabold"/>
              </a:rPr>
              <a:t>Тема: Распределенный инференс глубоких нейросетевых моделей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Прямоугольник 2"/>
          <p:cNvSpPr/>
          <p:nvPr/>
        </p:nvSpPr>
        <p:spPr>
          <a:xfrm>
            <a:off x="1712880" y="5158080"/>
            <a:ext cx="90579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Open Sans"/>
                <a:ea typeface="Open Sans Extrabold"/>
              </a:rPr>
              <a:t>Выполнил: Колосков Виктор Юрьевич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400" spc="-1" strike="noStrike">
                <a:solidFill>
                  <a:schemeClr val="lt1"/>
                </a:solidFill>
                <a:latin typeface="Open Sans"/>
                <a:ea typeface="Open Sans Extrabold"/>
              </a:rPr>
              <a:t>Научный руководитель: Першин Антон Юрьевич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65600" y="434520"/>
            <a:ext cx="1085940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923826"/>
                </a:solidFill>
                <a:latin typeface="Open Sans Extrabold"/>
                <a:ea typeface="Open Sans Extrabold"/>
              </a:rPr>
              <a:t>MindSpore: полуавтоматический параллелизм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Объект 9" descr="Изображение выглядит как текст, Шрифт, снимок экрана, число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67040" y="1712160"/>
            <a:ext cx="11851920" cy="3676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13"/>
          <p:cNvSpPr/>
          <p:nvPr/>
        </p:nvSpPr>
        <p:spPr>
          <a:xfrm>
            <a:off x="1839240" y="5392440"/>
            <a:ext cx="851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Open Sans"/>
                <a:ea typeface="Open Sans"/>
              </a:rPr>
              <a:t>Пример тензорного параллелизма MindSpore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Объект 3" descr="Изображение выглядит как текст, снимок экрана, число, Шриф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361880" y="802440"/>
            <a:ext cx="9461880" cy="5513760"/>
          </a:xfrm>
          <a:prstGeom prst="rect">
            <a:avLst/>
          </a:prstGeom>
          <a:ln w="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65600" y="434520"/>
            <a:ext cx="1085940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923826"/>
                </a:solidFill>
                <a:latin typeface="Open Sans Extrabold"/>
                <a:ea typeface="Open Sans Extrabold"/>
              </a:rPr>
              <a:t>MindSpore: автоматический параллелизм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Box 4"/>
          <p:cNvSpPr/>
          <p:nvPr/>
        </p:nvSpPr>
        <p:spPr>
          <a:xfrm>
            <a:off x="1839240" y="6320880"/>
            <a:ext cx="851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Open Sans"/>
                <a:ea typeface="Open Sans"/>
              </a:rPr>
              <a:t>Алгоритм поиска стратегии распространения осколков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/>
          </p:nvPr>
        </p:nvSpPr>
        <p:spPr>
          <a:xfrm>
            <a:off x="171360" y="1166040"/>
            <a:ext cx="11851920" cy="551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Open Sans"/>
                <a:ea typeface="Open Sans"/>
              </a:rPr>
              <a:t> </a:t>
            </a:r>
            <a:r>
              <a:rPr b="0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Для экспериментов используется платформа с двумя графическими ускорителями. В качестве модели взят трехслойный перцептрон. Первый слой состоит из матрицы весов, размера 784x512 и операции ReLU. Второй слой представлен в виде матрицы 512x512 и ReLU. Третий слой состоит из матрицы размера 512x10. В качестве датасета для обучения использован MNIST. Количество эпох - 10, на каждой эпохе производится 1875 шагов. Тензорный параллелизм может сильно зависеть от стратегии разбиения, поэтому в эксперименте берется разбиение, полученное при использовании алгоритма поиска стратегии распространения осколков. При конвейерном параллелизме на первом GPU вычисляются данные первого слоя, на втором - второго и третьего слоя соответственно. В таблице ниже представлено время, затраченное не обучение модели в зависимости от типа используемого параллелизма.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indent="0" algn="just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title"/>
          </p:nvPr>
        </p:nvSpPr>
        <p:spPr>
          <a:xfrm>
            <a:off x="165600" y="434520"/>
            <a:ext cx="1085940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923826"/>
                </a:solidFill>
                <a:latin typeface="Open Sans Extrabold"/>
                <a:ea typeface="Open Sans Extrabold"/>
              </a:rPr>
              <a:t>MindSpore: практические эксперименты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Рисунок 3" descr="Изображение выглядит как текст, Шрифт, снимок экрана, число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394920" y="4744800"/>
            <a:ext cx="11400840" cy="1564560"/>
          </a:xfrm>
          <a:prstGeom prst="rect">
            <a:avLst/>
          </a:prstGeom>
          <a:ln w="0">
            <a:noFill/>
          </a:ln>
        </p:spPr>
      </p:pic>
      <p:sp>
        <p:nvSpPr>
          <p:cNvPr id="155" name="TextBox 5"/>
          <p:cNvSpPr/>
          <p:nvPr/>
        </p:nvSpPr>
        <p:spPr>
          <a:xfrm>
            <a:off x="1839240" y="6377760"/>
            <a:ext cx="851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Open Sans"/>
                <a:ea typeface="Open Sans"/>
              </a:rPr>
              <a:t>Результаты экспериментов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35000" y="313200"/>
            <a:ext cx="1176156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923826"/>
                </a:solidFill>
                <a:latin typeface="Open Sans Extrabold"/>
                <a:ea typeface="Open Sans Extrabold"/>
              </a:rPr>
              <a:t>Постановка задачи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110160" y="1132560"/>
            <a:ext cx="11786040" cy="429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 </a:t>
            </a:r>
            <a:r>
              <a:rPr b="1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Инференс нейросетевых моделей</a:t>
            </a:r>
            <a:r>
              <a:rPr b="0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 — это процесс использования уже обученной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indent="0" algn="just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нейронной сети для предсказания результатов на новых, ранее невидимых данных.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indent="0" algn="just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 </a:t>
            </a:r>
            <a:r>
              <a:rPr b="0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Активное развитие технологий глубоких нейронных сетей привело к необходимости эффективного использования нескольких вычислительных устройств для выполнения инференса. Это обусловлено ограничениями памяти видеокарт и центральных процессоров при работе с крупными моделями.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indent="0" algn="just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 </a:t>
            </a:r>
            <a:r>
              <a:rPr b="0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Для решения этой проблемы возникает необходимость разделить матрицы весов модели между различными устройствами. Такой подход требует создания определенных "разрезов" нейронной сети, которые будут распределены по доступным ресурсам.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indent="0" algn="just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indent="0" algn="just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 </a:t>
            </a:r>
            <a:r>
              <a:rPr b="1" lang="ru-RU" sz="2000" spc="-1" strike="noStrike" u="sng">
                <a:solidFill>
                  <a:schemeClr val="dk1"/>
                </a:solidFill>
                <a:uFillTx/>
                <a:latin typeface="Open Sans"/>
                <a:ea typeface="Open Sans"/>
              </a:rPr>
              <a:t>Цель: </a:t>
            </a:r>
            <a:r>
              <a:rPr b="0" lang="ru-RU" sz="2000" spc="-1" strike="noStrike" u="sng">
                <a:solidFill>
                  <a:schemeClr val="dk1"/>
                </a:solidFill>
                <a:uFillTx/>
                <a:latin typeface="Open Sans"/>
                <a:ea typeface="Open Sans"/>
              </a:rPr>
              <a:t>исследовать различные способы распределенного инференса и инструменты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indent="0" algn="just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ru-RU" sz="2000" spc="-1" strike="noStrike" u="sng">
                <a:solidFill>
                  <a:schemeClr val="dk1"/>
                </a:solidFill>
                <a:uFillTx/>
                <a:latin typeface="Open Sans"/>
                <a:ea typeface="Open Sans"/>
              </a:rPr>
              <a:t>их реализации.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Объект 10" descr="Изображение выглядит как текст, диаграмма, линия, Шриф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275480" y="1931400"/>
            <a:ext cx="10247760" cy="368496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65600" y="434520"/>
            <a:ext cx="1085940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923826"/>
                </a:solidFill>
                <a:latin typeface="Open Sans Extrabold"/>
                <a:ea typeface="Open Sans Extrabold"/>
              </a:rPr>
              <a:t>Виды разрезов нейронной сети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Box 5"/>
          <p:cNvSpPr/>
          <p:nvPr/>
        </p:nvSpPr>
        <p:spPr>
          <a:xfrm>
            <a:off x="1839240" y="5755680"/>
            <a:ext cx="851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Open Sans"/>
                <a:ea typeface="Open Sans"/>
              </a:rPr>
              <a:t>Примеры разрезов нейронной сети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Объект 3" descr="Изображение выглядит как текст, снимок экрана, Шрифт, число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71360" y="2240280"/>
            <a:ext cx="11851920" cy="336492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65600" y="434520"/>
            <a:ext cx="1085940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923826"/>
                </a:solidFill>
                <a:latin typeface="Open Sans Extrabold"/>
                <a:ea typeface="Open Sans Extrabold"/>
              </a:rPr>
              <a:t>Виды параллелизма моделей: конвейерный параллелизм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Box 5"/>
          <p:cNvSpPr/>
          <p:nvPr/>
        </p:nvSpPr>
        <p:spPr>
          <a:xfrm>
            <a:off x="1839240" y="5703120"/>
            <a:ext cx="851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Open Sans"/>
                <a:ea typeface="Open Sans"/>
              </a:rPr>
              <a:t>Пример работы планировщика при конвейерном параллелизме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Объект 3" descr="Изображение выглядит как текст, диаграмма, снимок экрана, Шриф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313560" y="859320"/>
            <a:ext cx="11567520" cy="551376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65600" y="434520"/>
            <a:ext cx="1085940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923826"/>
                </a:solidFill>
                <a:latin typeface="Open Sans Extrabold"/>
                <a:ea typeface="Open Sans Extrabold"/>
              </a:rPr>
              <a:t>Виды параллелизма моделей: тензорный параллелизм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Box 5"/>
          <p:cNvSpPr/>
          <p:nvPr/>
        </p:nvSpPr>
        <p:spPr>
          <a:xfrm>
            <a:off x="1839240" y="6377760"/>
            <a:ext cx="851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Open Sans"/>
                <a:ea typeface="Open Sans"/>
              </a:rPr>
              <a:t>Пример тензорного параллелизма для перцептрона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171360" y="1314720"/>
            <a:ext cx="11851920" cy="53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170280" y="434520"/>
            <a:ext cx="10854720" cy="747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923826"/>
                </a:solidFill>
                <a:latin typeface="Open Sans Extrabold"/>
                <a:ea typeface="Open Sans Extrabold"/>
              </a:rPr>
              <a:t>Методы оптимизации : разреженные коммуникации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Рисунок 4" descr="Изображение выглядит как текст, диаграмма, снимок экрана"/>
          <p:cNvPicPr/>
          <p:nvPr/>
        </p:nvPicPr>
        <p:blipFill>
          <a:blip r:embed="rId1"/>
          <a:stretch/>
        </p:blipFill>
        <p:spPr>
          <a:xfrm>
            <a:off x="845280" y="1206720"/>
            <a:ext cx="9484920" cy="48081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6"/>
          <p:cNvSpPr/>
          <p:nvPr/>
        </p:nvSpPr>
        <p:spPr>
          <a:xfrm>
            <a:off x="845280" y="6014160"/>
            <a:ext cx="10141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Open Sans"/>
                <a:ea typeface="Open Sans"/>
              </a:rPr>
              <a:t>Сведение задачи уменьшение коммуникаций между видеокартами к задаче прунинга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Объект 6" descr="Изображение выглядит как текст, линия, снимок экрана, Шриф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3162600" y="1284840"/>
            <a:ext cx="5142600" cy="4628160"/>
          </a:xfrm>
          <a:prstGeom prst="rect">
            <a:avLst/>
          </a:prstGeom>
          <a:ln w="0">
            <a:noFill/>
          </a:ln>
        </p:spPr>
      </p:pic>
      <p:sp>
        <p:nvSpPr>
          <p:cNvPr id="134" name="TextBox 8"/>
          <p:cNvSpPr/>
          <p:nvPr/>
        </p:nvSpPr>
        <p:spPr>
          <a:xfrm>
            <a:off x="2040840" y="5913360"/>
            <a:ext cx="8087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Open Sans"/>
                <a:ea typeface="Open Sans"/>
              </a:rPr>
              <a:t>Задержки при инференсе моделей в зависимости от выделенной мощности видеокарты Nvidia V100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65600" y="434520"/>
            <a:ext cx="1189368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923826"/>
                </a:solidFill>
                <a:latin typeface="Open Sans Extrabold"/>
                <a:ea typeface="Open Sans Extrabold"/>
              </a:rPr>
              <a:t>Методы оптимизации: мультиплексирование и пространственно-временное планирование GPU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65600" y="434520"/>
            <a:ext cx="1085940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923826"/>
                </a:solidFill>
                <a:latin typeface="Open Sans Extrabold"/>
                <a:ea typeface="Open Sans Extrabold"/>
              </a:rPr>
              <a:t>MindSpore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720" y="2702880"/>
            <a:ext cx="118519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 </a:t>
            </a:r>
            <a:r>
              <a:rPr b="1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MindSpore</a:t>
            </a:r>
            <a:r>
              <a:rPr b="0" lang="ru-RU" sz="2000" spc="-1" strike="noStrike">
                <a:solidFill>
                  <a:schemeClr val="dk1"/>
                </a:solidFill>
                <a:latin typeface="Open Sans"/>
                <a:ea typeface="Open Sans"/>
              </a:rPr>
              <a:t> — платформа глубокого обучения для всех сценариев, направленная на упрощение разработки, эффективное выполнение и унифицированное развертывание для всех сценариев. Фреймворк поддерживает как обучение на одном устройстве, так и распределенное обучение на кластере устройств, включая CPU, GPU и специализированные чипы Ascend. Также MindSpore имеет возможность работать с библиотеками, направленными на оптимизацию вычислений, например, TensorRT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65600" y="434520"/>
            <a:ext cx="1085940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923826"/>
                </a:solidFill>
                <a:latin typeface="Open Sans Extrabold"/>
                <a:ea typeface="Open Sans Extrabold"/>
              </a:rPr>
              <a:t>MindSpore: принцип работы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Рисунок 5" descr="Изображение выглядит как текст, Шрифт, снимок экрана, число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539000" y="1590120"/>
            <a:ext cx="1465560" cy="4979160"/>
          </a:xfrm>
          <a:prstGeom prst="rect">
            <a:avLst/>
          </a:prstGeom>
          <a:ln w="0">
            <a:noFill/>
          </a:ln>
        </p:spPr>
      </p:pic>
      <p:pic>
        <p:nvPicPr>
          <p:cNvPr id="140" name="Объект 14" descr="Изображение выглядит как текст, снимок экрана, Шрифт, число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4846680" y="1590480"/>
            <a:ext cx="1917720" cy="1981440"/>
          </a:xfrm>
          <a:prstGeom prst="rect">
            <a:avLst/>
          </a:prstGeom>
          <a:ln w="0">
            <a:noFill/>
          </a:ln>
        </p:spPr>
      </p:pic>
      <p:sp>
        <p:nvSpPr>
          <p:cNvPr id="141" name="Заголовок 2"/>
          <p:cNvSpPr/>
          <p:nvPr/>
        </p:nvSpPr>
        <p:spPr>
          <a:xfrm>
            <a:off x="6679440" y="1014480"/>
            <a:ext cx="125964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Open Sans"/>
                <a:ea typeface="Open Sans Extrabold"/>
              </a:rPr>
              <a:t>MindIR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Рисунок 15" descr="Изображение выглядит как текст, Шрифт, снимок экрана, число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7744320" y="1588320"/>
            <a:ext cx="2688480" cy="1976760"/>
          </a:xfrm>
          <a:prstGeom prst="rect">
            <a:avLst/>
          </a:prstGeom>
          <a:ln w="0">
            <a:noFill/>
          </a:ln>
        </p:spPr>
      </p:pic>
      <p:pic>
        <p:nvPicPr>
          <p:cNvPr id="143" name="Рисунок 17" descr="Изображение выглядит как текст, диаграмма, снимок экрана, План&#10;&#10;Автоматически созданное описание"/>
          <p:cNvPicPr/>
          <p:nvPr/>
        </p:nvPicPr>
        <p:blipFill>
          <a:blip r:embed="rId4"/>
          <a:stretch/>
        </p:blipFill>
        <p:spPr>
          <a:xfrm>
            <a:off x="3113640" y="3574440"/>
            <a:ext cx="8389800" cy="3202920"/>
          </a:xfrm>
          <a:prstGeom prst="rect">
            <a:avLst/>
          </a:prstGeom>
          <a:ln w="0">
            <a:noFill/>
          </a:ln>
        </p:spPr>
      </p:pic>
      <p:sp>
        <p:nvSpPr>
          <p:cNvPr id="144" name="Стрелка: вправо 1"/>
          <p:cNvSpPr/>
          <p:nvPr/>
        </p:nvSpPr>
        <p:spPr>
          <a:xfrm>
            <a:off x="6849360" y="2320920"/>
            <a:ext cx="892440" cy="47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2238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45" name="Заголовок 2"/>
          <p:cNvSpPr/>
          <p:nvPr/>
        </p:nvSpPr>
        <p:spPr>
          <a:xfrm>
            <a:off x="421560" y="1014480"/>
            <a:ext cx="44215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0" lang="ru-RU" sz="2400" spc="-1" strike="noStrike">
                <a:solidFill>
                  <a:schemeClr val="dk1"/>
                </a:solidFill>
                <a:latin typeface="Open Sans"/>
                <a:ea typeface="Open Sans"/>
              </a:rPr>
              <a:t>Общий принцип работы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СПбГУ">
      <a:dk1>
        <a:srgbClr val="181818"/>
      </a:dk1>
      <a:lt1>
        <a:srgbClr val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02abcde4-0d41-4d92-9ad7-003839eabdeb" xsi:nil="true"/>
    <lcf76f155ced4ddcb4097134ff3c332f xmlns="9a63fdcb-41de-41b7-a29c-51f72461a67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D8C519613280949AA22B76DC3D9D7B2" ma:contentTypeVersion="17" ma:contentTypeDescription="Создание документа." ma:contentTypeScope="" ma:versionID="c1aee2efb7f4004aed17619c1a5733c5">
  <xsd:schema xmlns:xsd="http://www.w3.org/2001/XMLSchema" xmlns:xs="http://www.w3.org/2001/XMLSchema" xmlns:p="http://schemas.microsoft.com/office/2006/metadata/properties" xmlns:ns1="http://schemas.microsoft.com/sharepoint/v3" xmlns:ns2="9a63fdcb-41de-41b7-a29c-51f72461a67b" xmlns:ns3="02abcde4-0d41-4d92-9ad7-003839eabdeb" targetNamespace="http://schemas.microsoft.com/office/2006/metadata/properties" ma:root="true" ma:fieldsID="3d5820956cb7eaded5206240577e0de0" ns1:_="" ns2:_="" ns3:_="">
    <xsd:import namespace="http://schemas.microsoft.com/sharepoint/v3"/>
    <xsd:import namespace="9a63fdcb-41de-41b7-a29c-51f72461a67b"/>
    <xsd:import namespace="02abcde4-0d41-4d92-9ad7-003839eabd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Свойства единой политики соответствия требованиям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Действие с пользовательским интерфейсом в рамках единой политики соответствия требованиям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63fdcb-41de-41b7-a29c-51f72461a6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3dac30f7-4b6a-4d0c-a073-8dcd7cc3cb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bcde4-0d41-4d92-9ad7-003839eabd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50e6830-2c83-4f36-8696-426a14030bf5}" ma:internalName="TaxCatchAll" ma:showField="CatchAllData" ma:web="02abcde4-0d41-4d92-9ad7-003839eabd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233416-0D41-4853-A815-5627BA43D3C0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a63fdcb-41de-41b7-a29c-51f72461a67b"/>
    <ds:schemaRef ds:uri="02abcde4-0d41-4d92-9ad7-003839eabdeb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D7F0394-DA30-41D1-BA79-55D90E960F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63fdcb-41de-41b7-a29c-51f72461a67b"/>
    <ds:schemaRef ds:uri="02abcde4-0d41-4d92-9ad7-003839eabd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E8BD70-FE7F-4E2E-8A0C-B56C29E753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10872</TotalTime>
  <Application>LibreOffice/24.2.6.2$Linux_X86_64 LibreOffice_project/420$Build-2</Application>
  <AppVersion>15.0000</AppVersion>
  <Words>629</Words>
  <Paragraphs>170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2020-09-23T09:03:25Z</dcterms:created>
  <dc:creator>Надежда Лапшина</dc:creator>
  <dc:description/>
  <dc:language>ru-RU</dc:language>
  <cp:lastModifiedBy/>
  <dcterms:modified xsi:type="dcterms:W3CDTF">2024-12-24T18:08:38Z</dcterms:modified>
  <cp:revision>868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0x010100CD8C519613280949AA22B76DC3D9D7B2</vt:lpwstr>
  </property>
  <property fmtid="{D5CDD505-2E9C-101B-9397-08002B2CF9AE}" pid="3" name="MediaServiceImageTags">
    <vt:lpwstr/>
  </property>
  <property fmtid="{D5CDD505-2E9C-101B-9397-08002B2CF9AE}" pid="4" name="PresentationFormat">
    <vt:lpwstr>Широкоэкранный</vt:lpwstr>
  </property>
  <property fmtid="{D5CDD505-2E9C-101B-9397-08002B2CF9AE}" pid="5" name="Slides">
    <vt:i4>12</vt:i4>
  </property>
</Properties>
</file>